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67" r:id="rId7"/>
    <p:sldId id="264" r:id="rId8"/>
    <p:sldId id="265" r:id="rId9"/>
    <p:sldId id="266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3" autoAdjust="0"/>
  </p:normalViewPr>
  <p:slideViewPr>
    <p:cSldViewPr snapToGrid="0">
      <p:cViewPr varScale="1">
        <p:scale>
          <a:sx n="131" d="100"/>
          <a:sy n="131" d="100"/>
        </p:scale>
        <p:origin x="429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ca74604b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ca74604b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a7460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a7460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ca74604b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ca74604bc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a74604b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ca74604b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7c20c65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7c20c65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a74604b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ca74604b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7c20c6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7c20c6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SYdNI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logs.lib.unc.edu/uarms/index.php/2019/02/behind-the-scenes-workflows-development-bit-by-bit/" TargetMode="External"/><Relationship Id="rId5" Type="http://schemas.openxmlformats.org/officeDocument/2006/relationships/hyperlink" Target="https://blogs.lib.unc.edu/uarms/index.php/2019/05/behind-the-scenes-3d-printing-for-preservation" TargetMode="External"/><Relationship Id="rId4" Type="http://schemas.openxmlformats.org/officeDocument/2006/relationships/hyperlink" Target="https://blogs.lib.unc.edu/uarms/index.php/2019/05/behind-the-scenes-3d-printing-for-preserv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code4lib.org/articles/134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servancy.umn.edu/handle/11299/174097" TargetMode="External"/><Relationship Id="rId5" Type="http://schemas.openxmlformats.org/officeDocument/2006/relationships/hyperlink" Target="https://saaers.wordpress.com/2016/04/05/digital-processing-at-the-rockefeller-archive-center/" TargetMode="External"/><Relationship Id="rId4" Type="http://schemas.openxmlformats.org/officeDocument/2006/relationships/hyperlink" Target="https://blogs.princeton.edu/techsvs/2017/03/28/moving-beyond-the-lone-digital-archivist-model-through-collaboration-and-living-document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Reworking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Born Digital Processing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72927" y="27053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accent3"/>
                </a:highlight>
              </a:rPr>
              <a:t>Centralizing Workflows at UNC-CH Libraries, Wilson Special Collections</a:t>
            </a:r>
            <a:endParaRPr>
              <a:solidFill>
                <a:srgbClr val="FFFFFF"/>
              </a:solidFill>
              <a:highlight>
                <a:schemeClr val="accent3"/>
              </a:highlight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828850" y="3178150"/>
            <a:ext cx="80604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Jessica Venlet | @jessvenlet | August 2, 2019| SAA Research Forum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Text &amp; Slides: </a:t>
            </a:r>
            <a:r>
              <a:rPr lang="en" sz="1800" dirty="0">
                <a:ea typeface="Montserrat"/>
                <a:sym typeface="Montserrat"/>
                <a:hlinkClick r:id="rId3"/>
              </a:rPr>
              <a:t>https://bit.ly/2SYdNIB</a:t>
            </a:r>
            <a:endParaRPr lang="en" sz="1800" dirty="0">
              <a:latin typeface="Montserrat"/>
              <a:ea typeface="Montserrat"/>
            </a:endParaRPr>
          </a:p>
          <a:p>
            <a:endParaRPr lang="en" sz="1800" dirty="0">
              <a:ea typeface="Montserrat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309200" y="3407825"/>
            <a:ext cx="4250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9141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7800" y="56770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020" y="1404222"/>
            <a:ext cx="4438645" cy="2584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976689" y="4000044"/>
            <a:ext cx="5037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Wilson Special Collections Library @ UNC-CH Libraries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51;p22"/>
          <p:cNvSpPr txBox="1"/>
          <p:nvPr/>
        </p:nvSpPr>
        <p:spPr>
          <a:xfrm>
            <a:off x="2178930" y="4788462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59325" y="608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Questions...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84245" y="1418474"/>
            <a:ext cx="7389845" cy="2917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we create a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consistent pre-ingest workflow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How can we reduce the number of people responsible for really technical bits? </a:t>
            </a:r>
            <a:endParaRPr sz="1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right model for staffing 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processing and ingest of </a:t>
            </a:r>
            <a:r>
              <a:rPr lang="en" sz="18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born-digital at our institution? </a:t>
            </a:r>
            <a:endParaRPr sz="1800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right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role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for graduate student workers? </a:t>
            </a:r>
            <a:endParaRPr sz="1800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a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centralized service help with appraisal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before ingest? 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it help connect born-digital work with our new Intake/Accessioning process?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555000" y="4690100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5241" y="0"/>
            <a:ext cx="5778759" cy="51435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686457" y="1144524"/>
            <a:ext cx="3300900" cy="2199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Centralizing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</a:t>
            </a:r>
            <a:br>
              <a:rPr lang="en" dirty="0"/>
            </a:br>
            <a:r>
              <a:rPr lang="en" dirty="0"/>
              <a:t>Digital</a:t>
            </a:r>
            <a:br>
              <a:rPr lang="en" dirty="0"/>
            </a:br>
            <a:r>
              <a:rPr lang="en" dirty="0"/>
              <a:t>Preservation </a:t>
            </a:r>
            <a:br>
              <a:rPr lang="en" dirty="0"/>
            </a:br>
            <a:r>
              <a:rPr lang="en" dirty="0"/>
              <a:t>“Lab”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365241" y="4791624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950" y="593450"/>
            <a:ext cx="5275497" cy="395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3410" y="3426661"/>
            <a:ext cx="2420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aleway" panose="020B0604020202020204" charset="0"/>
              </a:rPr>
              <a:t>Blog Posts:</a:t>
            </a:r>
            <a:endParaRPr lang="en-US" sz="1600" dirty="0">
              <a:latin typeface="Raleway" panose="020B0604020202020204" charset="0"/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604020202020204" charset="0"/>
                <a:hlinkClick r:id="rId5"/>
              </a:rPr>
              <a:t>3D Printing and the Lab</a:t>
            </a:r>
            <a:endParaRPr lang="en-US" sz="1600" dirty="0">
              <a:latin typeface="Ralew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604020202020204" charset="0"/>
                <a:hlinkClick r:id="rId6"/>
              </a:rPr>
              <a:t>Workflows Bit by Bit</a:t>
            </a:r>
            <a:endParaRPr lang="en-US" sz="1600" dirty="0">
              <a:latin typeface="Raleway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29750" y="684475"/>
            <a:ext cx="7688400" cy="913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Lab Design</a:t>
            </a:r>
            <a:br>
              <a:rPr lang="en" sz="2600" dirty="0"/>
            </a:br>
            <a:r>
              <a:rPr lang="en" sz="2600" dirty="0"/>
              <a:t>&amp; Service</a:t>
            </a:r>
            <a:endParaRPr sz="2600" dirty="0"/>
          </a:p>
        </p:txBody>
      </p:sp>
      <p:sp>
        <p:nvSpPr>
          <p:cNvPr id="132" name="Google Shape;132;p19"/>
          <p:cNvSpPr txBox="1"/>
          <p:nvPr/>
        </p:nvSpPr>
        <p:spPr>
          <a:xfrm>
            <a:off x="2204080" y="4866173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9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5076" y="942870"/>
            <a:ext cx="3166836" cy="237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" y="1598444"/>
            <a:ext cx="3591517" cy="2693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177" y="1248927"/>
            <a:ext cx="3802188" cy="285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76" y="2699999"/>
            <a:ext cx="1783374" cy="2377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740" y="3693336"/>
            <a:ext cx="3737747" cy="1169551"/>
          </a:xfrm>
          <a:prstGeom prst="rect">
            <a:avLst/>
          </a:prstGeom>
          <a:solidFill>
            <a:schemeClr val="tx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Mission (August 2018): </a:t>
            </a:r>
          </a:p>
          <a:p>
            <a:r>
              <a:rPr lang="en-US" dirty="0">
                <a:latin typeface="Raleway" panose="020B0604020202020204" charset="0"/>
              </a:rPr>
              <a:t>To support and centralize the technical processing and analysis of digital storage media and digital files from special collections.</a:t>
            </a:r>
            <a:r>
              <a:rPr lang="en-US" dirty="0"/>
              <a:t> 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87" y="565980"/>
            <a:ext cx="7688700" cy="535200"/>
          </a:xfrm>
        </p:spPr>
        <p:txBody>
          <a:bodyPr/>
          <a:lstStyle/>
          <a:p>
            <a:r>
              <a:rPr lang="en-US" dirty="0"/>
              <a:t>Day in the Life…</a:t>
            </a:r>
          </a:p>
        </p:txBody>
      </p:sp>
      <p:sp>
        <p:nvSpPr>
          <p:cNvPr id="4" name="Google Shape;132;p19"/>
          <p:cNvSpPr txBox="1"/>
          <p:nvPr/>
        </p:nvSpPr>
        <p:spPr>
          <a:xfrm>
            <a:off x="2555000" y="4690100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8" y="1559991"/>
            <a:ext cx="1249524" cy="124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1" y="2947983"/>
            <a:ext cx="1336610" cy="1336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4516" y="1870469"/>
            <a:ext cx="116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Intake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22" y="2532153"/>
            <a:ext cx="1081573" cy="1081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97" y="1532477"/>
            <a:ext cx="1249524" cy="124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1" y="3121375"/>
            <a:ext cx="1246414" cy="1246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46" y="2868569"/>
            <a:ext cx="1246414" cy="1246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17" y="2945421"/>
            <a:ext cx="1336610" cy="1336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2179" y="3193685"/>
            <a:ext cx="1084069" cy="10840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56628" y="2498863"/>
            <a:ext cx="45719" cy="8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9738" y="3539125"/>
            <a:ext cx="45719" cy="8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5275" y="2487979"/>
            <a:ext cx="45719" cy="8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06509" y="3539125"/>
            <a:ext cx="45719" cy="8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5221" y="1891176"/>
            <a:ext cx="116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Lab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4924" y="1907691"/>
            <a:ext cx="148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Description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8" y="1561705"/>
            <a:ext cx="1249524" cy="1249524"/>
          </a:xfrm>
          <a:prstGeom prst="rect">
            <a:avLst/>
          </a:prstGeom>
        </p:spPr>
      </p:pic>
      <p:sp>
        <p:nvSpPr>
          <p:cNvPr id="24" name="Left-Right Arrow 23"/>
          <p:cNvSpPr/>
          <p:nvPr/>
        </p:nvSpPr>
        <p:spPr>
          <a:xfrm>
            <a:off x="2876896" y="3390527"/>
            <a:ext cx="605181" cy="10303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6215543" y="3362785"/>
            <a:ext cx="605181" cy="10303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76990" y="236349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Icons: </a:t>
            </a:r>
            <a:r>
              <a:rPr lang="en-US" sz="1000" dirty="0">
                <a:hlinkClick r:id="rId8"/>
              </a:rPr>
              <a:t>https://thenounproject.com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097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 Stats</a:t>
            </a:r>
            <a:br>
              <a:rPr lang="en" dirty="0"/>
            </a:br>
            <a:r>
              <a:rPr lang="en" dirty="0"/>
              <a:t>August 2018 –</a:t>
            </a:r>
            <a:br>
              <a:rPr lang="en" dirty="0"/>
            </a:br>
            <a:r>
              <a:rPr lang="en" dirty="0"/>
              <a:t>July 2019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66" y="491412"/>
            <a:ext cx="5589037" cy="4191778"/>
          </a:xfrm>
          <a:prstGeom prst="rect">
            <a:avLst/>
          </a:prstGeom>
        </p:spPr>
      </p:pic>
      <p:sp>
        <p:nvSpPr>
          <p:cNvPr id="7" name="Google Shape;132;p19"/>
          <p:cNvSpPr txBox="1"/>
          <p:nvPr/>
        </p:nvSpPr>
        <p:spPr>
          <a:xfrm>
            <a:off x="60616" y="4739173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Some Remaining Questions</a:t>
            </a:r>
            <a:endParaRPr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Growing the Lab’s capacity and scope. Better understanding of how it should be staffed and where it fits in our organization.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Appraisal, appraisal, appraisal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DigiPres Strategy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2555000" y="4690100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Resources on Staffing &amp; BD</a:t>
            </a:r>
            <a:endParaRPr dirty="0"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785433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2"/>
                </a:solidFill>
                <a:hlinkClick r:id="rId3"/>
              </a:rPr>
              <a:t>Yale Library Digital Accessioning and Support Service </a:t>
            </a:r>
            <a:endParaRPr lang="en-US" sz="1800" dirty="0">
              <a:solidFill>
                <a:schemeClr val="bg2"/>
              </a:solidFill>
            </a:endParaRPr>
          </a:p>
          <a:p>
            <a:pPr marL="0" lvl="0" indent="0"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2"/>
                </a:solidFill>
                <a:hlinkClick r:id="rId4"/>
              </a:rPr>
              <a:t>Princeton blog post</a:t>
            </a:r>
            <a:r>
              <a:rPr lang="en-US" sz="1800" dirty="0">
                <a:solidFill>
                  <a:schemeClr val="bg2"/>
                </a:solidFill>
              </a:rPr>
              <a:t> from Elvia Arroyo-Ramirez, Kelly Bolding, and Faith Charlton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2"/>
                </a:solidFill>
                <a:hlinkClick r:id="rId5"/>
              </a:rPr>
              <a:t>Rockefeller Archive Center blog post </a:t>
            </a:r>
            <a:r>
              <a:rPr lang="en-US" sz="1800" dirty="0">
                <a:solidFill>
                  <a:schemeClr val="bg2"/>
                </a:solidFill>
              </a:rPr>
              <a:t>from Bonnie Gordon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2"/>
                </a:solidFill>
                <a:hlinkClick r:id="rId6"/>
              </a:rPr>
              <a:t>University of Minnesota  E-Records Taskforce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Google Shape;151;p22"/>
          <p:cNvSpPr txBox="1"/>
          <p:nvPr/>
        </p:nvSpPr>
        <p:spPr>
          <a:xfrm>
            <a:off x="2555000" y="4690100"/>
            <a:ext cx="4538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Jessica Venlet | @jessvenlet | August 2, 2019 | SAA Research Forum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555</Words>
  <Application>Microsoft Office PowerPoint</Application>
  <PresentationFormat>On-screen Show (16:9)</PresentationFormat>
  <Paragraphs>57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Streamline</vt:lpstr>
      <vt:lpstr>Reworking  Born Digital Processing</vt:lpstr>
      <vt:lpstr>Context </vt:lpstr>
      <vt:lpstr>Some Questions...</vt:lpstr>
      <vt:lpstr>Centralizing  in the  Digital Preservation  “Lab”</vt:lpstr>
      <vt:lpstr>Lab Design &amp; Service</vt:lpstr>
      <vt:lpstr>Day in the Life…</vt:lpstr>
      <vt:lpstr>Lab Stats August 2018 – July 2019</vt:lpstr>
      <vt:lpstr>Some Remaining Questions</vt:lpstr>
      <vt:lpstr>Some Resources on Staffing &amp; BD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Reworking  Born Digital Processing</dc:title>
  <cp:lastModifiedBy>Venlet, Jessica</cp:lastModifiedBy>
  <cp:revision>37</cp:revision>
  <dcterms:modified xsi:type="dcterms:W3CDTF">2019-08-02T13:50:47Z</dcterms:modified>
</cp:coreProperties>
</file>